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</p14:sldIdLst>
        </p14:section>
        <p14:section name="Results" id="{4E26B1DE-2DEA-47A2-886F-E9B889CE70AD}">
          <p14:sldIdLst>
            <p14:sldId id="286"/>
            <p14:sldId id="287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08/06/2022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/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140"/>
            <a:ext cx="9144000" cy="2387600"/>
          </a:xfrm>
        </p:spPr>
        <p:txBody>
          <a:bodyPr/>
          <a:lstStyle/>
          <a:p>
            <a:r>
              <a:rPr lang="en-GB" dirty="0"/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Joe Matthews</a:t>
            </a:r>
          </a:p>
        </p:txBody>
      </p:sp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407EB4-5294-4B9B-8932-944978D4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5" y="4683870"/>
            <a:ext cx="5924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5r: Rapid Realistic Routing with R5 in R | Urban Demographics">
            <a:extLst>
              <a:ext uri="{FF2B5EF4-FFF2-40B4-BE49-F238E27FC236}">
                <a16:creationId xmlns:a16="http://schemas.microsoft.com/office/drawing/2014/main" id="{09BB573A-8265-4C9B-8E42-4316EA61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74" y="4409585"/>
            <a:ext cx="773734" cy="8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5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Morphometric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1BCD1B-24DC-4908-AC69-62743B7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97" y="1690688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DC0878-52A2-424B-804F-DEFDD723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9" y="3638746"/>
            <a:ext cx="6864813" cy="30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mepy documentation — momepy 0.5.3 documentation">
            <a:extLst>
              <a:ext uri="{FF2B5EF4-FFF2-40B4-BE49-F238E27FC236}">
                <a16:creationId xmlns:a16="http://schemas.microsoft.com/office/drawing/2014/main" id="{6E4F687F-AE83-481B-A86C-48A228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22" y="274753"/>
            <a:ext cx="1717375" cy="14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3BB2236-56BE-49D1-AEC2-492B55D4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7" y="-8951"/>
            <a:ext cx="6237827" cy="6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3"/>
            <a:ext cx="572531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231465"/>
            <a:ext cx="5957397" cy="6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D456B-A707-460E-9E75-B0FA4307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3"/>
          <a:stretch/>
        </p:blipFill>
        <p:spPr>
          <a:xfrm>
            <a:off x="0" y="1108153"/>
            <a:ext cx="9877425" cy="5470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0AFA6A-3273-4804-B247-89AC11764A20}"/>
              </a:ext>
            </a:extLst>
          </p:cNvPr>
          <p:cNvSpPr txBox="1">
            <a:spLocks/>
          </p:cNvSpPr>
          <p:nvPr/>
        </p:nvSpPr>
        <p:spPr>
          <a:xfrm>
            <a:off x="451568" y="81280"/>
            <a:ext cx="3868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850B8-355A-4AFE-85D6-A5619A421E51}"/>
              </a:ext>
            </a:extLst>
          </p:cNvPr>
          <p:cNvSpPr txBox="1">
            <a:spLocks/>
          </p:cNvSpPr>
          <p:nvPr/>
        </p:nvSpPr>
        <p:spPr>
          <a:xfrm>
            <a:off x="5236928" y="81279"/>
            <a:ext cx="4177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seniors</a:t>
            </a:r>
          </a:p>
        </p:txBody>
      </p:sp>
      <p:pic>
        <p:nvPicPr>
          <p:cNvPr id="7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AFCF2F-D91D-4A23-80F0-A5E7ED50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8" t="37024" b="35643"/>
          <a:stretch/>
        </p:blipFill>
        <p:spPr>
          <a:xfrm>
            <a:off x="9801224" y="2924175"/>
            <a:ext cx="2162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GWR to quantify relationships between accessibility and urban 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Incorporate amenities as destinations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Assign weights to amenities based on demographic profiles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Socioeconomic + land use variables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64505-A742-41FF-8D06-04A4220C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586"/>
            <a:ext cx="9144000" cy="23876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325EA4E-5281-477C-9C93-8D24086B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64" y="151424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000" dirty="0">
                <a:latin typeface="Helvetica" pitchFamily="2" charset="0"/>
              </a:rPr>
              <a:t>“</a:t>
            </a:r>
            <a:r>
              <a:rPr lang="en-GB" sz="4000" b="1" dirty="0">
                <a:latin typeface="Helvetica" pitchFamily="2" charset="0"/>
              </a:rPr>
              <a:t>Accessibility</a:t>
            </a:r>
            <a:r>
              <a:rPr lang="en-GB" sz="4000" dirty="0">
                <a:latin typeface="Helvetica" pitchFamily="2" charset="0"/>
              </a:rPr>
              <a:t> is the ease with which a destination can be reached from an origin” </a:t>
            </a:r>
            <a:r>
              <a:rPr lang="en-GB" sz="3200" dirty="0">
                <a:latin typeface="Helvetica" pitchFamily="2" charset="0"/>
              </a:rPr>
              <a:t>(Hansen, 1959)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840377" y="5846544"/>
            <a:ext cx="10813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Hansen, W. G. (1959). How accessibility shapes land use. 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" pitchFamily="2" charset="0"/>
              </a:rPr>
              <a:t>Journal of the American Institute of Planners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" pitchFamily="2" charset="0"/>
              </a:rPr>
              <a:t>25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(2), 73–76.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476542"/>
            <a:ext cx="10333473" cy="5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261</Words>
  <Application>Microsoft Office PowerPoint</Application>
  <PresentationFormat>Widescreen</PresentationFormat>
  <Paragraphs>62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6</cp:revision>
  <dcterms:created xsi:type="dcterms:W3CDTF">2022-06-08T11:16:16Z</dcterms:created>
  <dcterms:modified xsi:type="dcterms:W3CDTF">2022-06-08T11:57:15Z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